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1294" r:id="rId4"/>
    <p:sldId id="1295" r:id="rId5"/>
    <p:sldId id="1302" r:id="rId6"/>
    <p:sldId id="1296" r:id="rId7"/>
    <p:sldId id="1298" r:id="rId8"/>
    <p:sldId id="1299" r:id="rId9"/>
    <p:sldId id="1300" r:id="rId10"/>
    <p:sldId id="1297" r:id="rId11"/>
    <p:sldId id="1237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828"/>
    <a:srgbClr val="FF00FF"/>
    <a:srgbClr val="A7AA9D"/>
    <a:srgbClr val="354B5E"/>
    <a:srgbClr val="FEC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组合 256"/>
          <p:cNvGrpSpPr/>
          <p:nvPr/>
        </p:nvGrpSpPr>
        <p:grpSpPr>
          <a:xfrm>
            <a:off x="669925" y="1591960"/>
            <a:ext cx="7114780" cy="1859280"/>
            <a:chOff x="669925" y="3483182"/>
            <a:chExt cx="6557408" cy="185928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69925" y="3483182"/>
              <a:ext cx="65574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69925" y="5342462"/>
              <a:ext cx="576135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/>
        </p:nvSpPr>
        <p:spPr>
          <a:xfrm>
            <a:off x="669925" y="3497828"/>
            <a:ext cx="6251063" cy="95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40" y="1387565"/>
            <a:ext cx="4200508" cy="412735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4750438"/>
            <a:ext cx="6251063" cy="4524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669925" y="3792964"/>
            <a:ext cx="6251063" cy="81253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85179" y="2041451"/>
            <a:ext cx="81353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3385179" y="4265363"/>
            <a:ext cx="81353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4" y="1868380"/>
            <a:ext cx="2658086" cy="2609314"/>
          </a:xfrm>
          <a:prstGeom prst="rect">
            <a:avLst/>
          </a:prstGeom>
        </p:spPr>
      </p:pic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www.fsan.cn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930134" y="2101451"/>
            <a:ext cx="7590354" cy="652486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930134" y="2890136"/>
            <a:ext cx="7590354" cy="1289576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www.fsan.cn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www.fsan.cn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직사각형 45"/>
          <p:cNvSpPr/>
          <p:nvPr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035242" y="3156865"/>
            <a:ext cx="5537071" cy="978729"/>
          </a:xfr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035242" y="4269530"/>
            <a:ext cx="5537071" cy="31393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035242" y="4664425"/>
            <a:ext cx="5537071" cy="3139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lnSpc>
                <a:spcPct val="90000"/>
              </a:lnSpc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en-US" altLang="zh-CN" dirty="0"/>
          </a:p>
        </p:txBody>
      </p:sp>
      <p:grpSp>
        <p:nvGrpSpPr>
          <p:cNvPr id="70" name="组合 69"/>
          <p:cNvGrpSpPr/>
          <p:nvPr/>
        </p:nvGrpSpPr>
        <p:grpSpPr>
          <a:xfrm>
            <a:off x="1035243" y="3072831"/>
            <a:ext cx="5536080" cy="1967876"/>
            <a:chOff x="669925" y="5439124"/>
            <a:chExt cx="5761355" cy="1967876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669925" y="7407000"/>
              <a:ext cx="576135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69925" y="5439124"/>
              <a:ext cx="576135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矩形 72"/>
          <p:cNvSpPr/>
          <p:nvPr/>
        </p:nvSpPr>
        <p:spPr>
          <a:xfrm>
            <a:off x="1035242" y="2943631"/>
            <a:ext cx="5537071" cy="92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202961" y="1200770"/>
            <a:ext cx="4185447" cy="4108467"/>
            <a:chOff x="3990983" y="1563392"/>
            <a:chExt cx="4185447" cy="4108467"/>
          </a:xfrm>
        </p:grpSpPr>
        <p:grpSp>
          <p:nvGrpSpPr>
            <p:cNvPr id="11" name="组合 1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9" name="Freeform 229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0" name="Freeform 226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1" name="Line 224"/>
              <p:cNvSpPr>
                <a:spLocks noChangeShapeType="1"/>
              </p:cNvSpPr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2" name="Freeform 21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3" name="Freeform 21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4" name="Freeform 21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5" name="Freeform 22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6" name="Freeform 22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7" name="Freeform 22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8" name="Freeform 22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9" name="Freeform 225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0" name="Freeform 227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1" name="Line 228"/>
              <p:cNvSpPr>
                <a:spLocks noChangeShapeType="1"/>
              </p:cNvSpPr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2" name="Line 230"/>
              <p:cNvSpPr>
                <a:spLocks noChangeShapeType="1"/>
              </p:cNvSpPr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3" name="Freeform 231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4" name="Line 232"/>
              <p:cNvSpPr>
                <a:spLocks noChangeShapeType="1"/>
              </p:cNvSpPr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5" name="Line 233"/>
              <p:cNvSpPr>
                <a:spLocks noChangeShapeType="1"/>
              </p:cNvSpPr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6" name="Line 234"/>
              <p:cNvSpPr>
                <a:spLocks noChangeShapeType="1"/>
              </p:cNvSpPr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7" name="Line 235"/>
              <p:cNvSpPr>
                <a:spLocks noChangeShapeType="1"/>
              </p:cNvSpPr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8" name="Line 236"/>
              <p:cNvSpPr>
                <a:spLocks noChangeShapeType="1"/>
              </p:cNvSpPr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12" name="Oval 255"/>
            <p:cNvSpPr>
              <a:spLocks noChangeArrowheads="1"/>
            </p:cNvSpPr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" name="Oval 256"/>
            <p:cNvSpPr>
              <a:spLocks noChangeArrowheads="1"/>
            </p:cNvSpPr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" name="Oval 257"/>
            <p:cNvSpPr>
              <a:spLocks noChangeArrowheads="1"/>
            </p:cNvSpPr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" name="Oval 258"/>
            <p:cNvSpPr>
              <a:spLocks noChangeArrowheads="1"/>
            </p:cNvSpPr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" name="Oval 259"/>
            <p:cNvSpPr>
              <a:spLocks noChangeArrowheads="1"/>
            </p:cNvSpPr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" name="Oval 260"/>
            <p:cNvSpPr>
              <a:spLocks noChangeArrowheads="1"/>
            </p:cNvSpPr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" name="Oval 261"/>
            <p:cNvSpPr>
              <a:spLocks noChangeArrowheads="1"/>
            </p:cNvSpPr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" name="Oval 262"/>
            <p:cNvSpPr>
              <a:spLocks noChangeArrowheads="1"/>
            </p:cNvSpPr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" name="Oval 263"/>
            <p:cNvSpPr>
              <a:spLocks noChangeArrowheads="1"/>
            </p:cNvSpPr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" name="Oval 265"/>
            <p:cNvSpPr>
              <a:spLocks noChangeArrowheads="1"/>
            </p:cNvSpPr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" name="Oval 266"/>
            <p:cNvSpPr>
              <a:spLocks noChangeArrowheads="1"/>
            </p:cNvSpPr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" name="Oval 267"/>
            <p:cNvSpPr>
              <a:spLocks noChangeArrowheads="1"/>
            </p:cNvSpPr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84" name="Oval 264"/>
              <p:cNvSpPr>
                <a:spLocks noChangeArrowheads="1"/>
              </p:cNvSpPr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86" name="Group 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7" name="Oval 7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7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7" name="Oval 68"/>
                <p:cNvSpPr/>
                <p:nvPr/>
              </p:nvSpPr>
              <p:spPr>
                <a:xfrm>
                  <a:off x="5832354" y="2796766"/>
                  <a:ext cx="328449" cy="330554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Group 1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5" name="Oval 6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6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24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3" name="Oval 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25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91" name="Oval 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" name="组合 27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74" name="Group 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82" name="Oval 7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7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27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80" name="Oval 3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3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28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8" name="Oval 3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3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30" name="Group 12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8" name="Oval 6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3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6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4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6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5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5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63" name="Oval 5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Oval 56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17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60" name="Oval 5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5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18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5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9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5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20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4" name="Oval 4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4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21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4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4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22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50" name="Oval 4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4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23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8" name="Oval 4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26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6" name="Oval 3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3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29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4" name="Oval 3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3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669924" y="1028700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69923" y="6240463"/>
            <a:ext cx="1085056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3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3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www.fsan.cn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3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3765" rtl="0" eaLnBrk="1" latinLnBrk="0" hangingPunct="1">
        <a:lnSpc>
          <a:spcPct val="13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tags" Target="../tags/tag3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9" Type="http://schemas.openxmlformats.org/officeDocument/2006/relationships/image" Target="../media/image13.png"/><Relationship Id="rId18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png"/><Relationship Id="rId3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 userDrawn="1">
            <p:custDataLst>
              <p:tags r:id="rId1"/>
            </p:custDataLst>
          </p:nvPr>
        </p:nvSpPr>
        <p:spPr>
          <a:xfrm>
            <a:off x="669925" y="2013585"/>
            <a:ext cx="2125345" cy="1016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p>
            <a:r>
              <a:rPr lang="en-US" altLang="zh-CN" sz="9600" dirty="0">
                <a:solidFill>
                  <a:schemeClr val="bg2"/>
                </a:solidFill>
                <a:latin typeface="Impact" panose="020B0806030902050204" pitchFamily="34" charset="0"/>
              </a:rPr>
              <a:t>2019</a:t>
            </a:r>
            <a:endParaRPr lang="zh-CN" altLang="en-US" sz="96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2836545" y="1939925"/>
            <a:ext cx="2113280" cy="36830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chemeClr val="tx2"/>
                </a:solidFill>
              </a:rPr>
              <a:t>AI PRODUCTS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副标题 18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r>
              <a:rPr lang="en-US" altLang="zh-CN"/>
              <a:t>Shenzhen FSAN Technology CO.,LTD.</a:t>
            </a:r>
            <a:endParaRPr lang="en-US" altLang="zh-CN"/>
          </a:p>
        </p:txBody>
      </p:sp>
      <p:sp>
        <p:nvSpPr>
          <p:cNvPr id="18" name="标题 17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智慧工地解决方案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系统组网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740" y="1155700"/>
            <a:ext cx="816610" cy="173355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940" y="2889250"/>
            <a:ext cx="1255395" cy="854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965" y="1404620"/>
            <a:ext cx="855980" cy="7721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920" y="4354830"/>
            <a:ext cx="1162050" cy="1260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385" y="5116195"/>
            <a:ext cx="2409190" cy="762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clrChange>
              <a:clrFrom>
                <a:srgbClr val="F2F3F4">
                  <a:alpha val="100000"/>
                </a:srgbClr>
              </a:clrFrom>
              <a:clrTo>
                <a:srgbClr val="F2F3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750" y="3080385"/>
            <a:ext cx="2869565" cy="16414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4575" y="3533140"/>
            <a:ext cx="1679575" cy="701040"/>
          </a:xfrm>
          <a:prstGeom prst="rect">
            <a:avLst/>
          </a:prstGeom>
        </p:spPr>
      </p:pic>
      <p:sp>
        <p:nvSpPr>
          <p:cNvPr id="10" name="文本框 43"/>
          <p:cNvSpPr txBox="1">
            <a:spLocks noChangeArrowheads="1"/>
          </p:cNvSpPr>
          <p:nvPr/>
        </p:nvSpPr>
        <p:spPr bwMode="auto">
          <a:xfrm>
            <a:off x="1369695" y="2273935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AI</a:t>
            </a:r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智能</a:t>
            </a:r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摄像机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5" name="文本框 43"/>
          <p:cNvSpPr txBox="1">
            <a:spLocks noChangeArrowheads="1"/>
          </p:cNvSpPr>
          <p:nvPr/>
        </p:nvSpPr>
        <p:spPr bwMode="auto">
          <a:xfrm>
            <a:off x="1369695" y="3782695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AI</a:t>
            </a:r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智能摄像机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7" name="文本框 43"/>
          <p:cNvSpPr txBox="1">
            <a:spLocks noChangeArrowheads="1"/>
          </p:cNvSpPr>
          <p:nvPr/>
        </p:nvSpPr>
        <p:spPr bwMode="auto">
          <a:xfrm>
            <a:off x="1369695" y="5714365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红外高清高速球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8" name="文本框 43"/>
          <p:cNvSpPr txBox="1">
            <a:spLocks noChangeArrowheads="1"/>
          </p:cNvSpPr>
          <p:nvPr/>
        </p:nvSpPr>
        <p:spPr bwMode="auto">
          <a:xfrm>
            <a:off x="6102350" y="2273935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人脸识别终端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9" name="文本框 43"/>
          <p:cNvSpPr txBox="1">
            <a:spLocks noChangeArrowheads="1"/>
          </p:cNvSpPr>
          <p:nvPr/>
        </p:nvSpPr>
        <p:spPr bwMode="auto">
          <a:xfrm>
            <a:off x="5205730" y="5878830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智能硬盘录像机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11" name="文本框 43"/>
          <p:cNvSpPr txBox="1">
            <a:spLocks noChangeArrowheads="1"/>
          </p:cNvSpPr>
          <p:nvPr/>
        </p:nvSpPr>
        <p:spPr bwMode="auto">
          <a:xfrm>
            <a:off x="5285740" y="4234180"/>
            <a:ext cx="995680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交换机</a:t>
            </a:r>
            <a:endParaRPr lang="zh-CN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14" name="文本框 43"/>
          <p:cNvSpPr txBox="1">
            <a:spLocks noChangeArrowheads="1"/>
          </p:cNvSpPr>
          <p:nvPr/>
        </p:nvSpPr>
        <p:spPr bwMode="auto">
          <a:xfrm>
            <a:off x="8916035" y="4841875"/>
            <a:ext cx="1459865" cy="2870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智能融合</a:t>
            </a:r>
            <a:r>
              <a:rPr lang="en-US" altLang="zh-CN" sz="1200" dirty="0">
                <a:solidFill>
                  <a:srgbClr val="FFFFFF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IVMS</a:t>
            </a:r>
            <a:endParaRPr lang="en-US" altLang="zh-CN" sz="1200" dirty="0">
              <a:solidFill>
                <a:srgbClr val="FFFFFF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680970" y="1862455"/>
            <a:ext cx="10636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0970" y="3316605"/>
            <a:ext cx="2665095" cy="247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80970" y="5128895"/>
            <a:ext cx="10636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741420" y="1861820"/>
            <a:ext cx="0" cy="32683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46065" y="3316605"/>
            <a:ext cx="0" cy="334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781040" y="2935605"/>
            <a:ext cx="2540" cy="7054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783580" y="4589145"/>
            <a:ext cx="0" cy="66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36055" y="4055110"/>
            <a:ext cx="1565910" cy="14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谢谢观看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lstStyle/>
          <a:p>
            <a:r>
              <a:rPr altLang="zh-CN"/>
              <a:t>深圳富视安智能科技有限公司</a:t>
            </a:r>
            <a:endParaRPr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www.fsan.cn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行业现状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530" y="1186180"/>
            <a:ext cx="2942590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40" y="1186180"/>
            <a:ext cx="2942590" cy="1990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1186180"/>
            <a:ext cx="2914015" cy="1990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530" y="3727450"/>
            <a:ext cx="2942590" cy="1990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640" y="3765550"/>
            <a:ext cx="2942590" cy="1952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750" y="3765550"/>
            <a:ext cx="2914015" cy="2009775"/>
          </a:xfrm>
          <a:prstGeom prst="rect">
            <a:avLst/>
          </a:prstGeom>
        </p:spPr>
      </p:pic>
      <p:sp>
        <p:nvSpPr>
          <p:cNvPr id="51216" name="文本框 54"/>
          <p:cNvSpPr txBox="1">
            <a:spLocks noChangeArrowheads="1"/>
          </p:cNvSpPr>
          <p:nvPr/>
        </p:nvSpPr>
        <p:spPr bwMode="auto">
          <a:xfrm>
            <a:off x="1807206" y="3177051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建设组织方式落后</a:t>
            </a:r>
            <a:endParaRPr lang="zh-CN" altLang="en-US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8" name="文本框 54"/>
          <p:cNvSpPr txBox="1">
            <a:spLocks noChangeArrowheads="1"/>
          </p:cNvSpPr>
          <p:nvPr/>
        </p:nvSpPr>
        <p:spPr bwMode="auto">
          <a:xfrm>
            <a:off x="5145401" y="3177051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监管体制不健全</a:t>
            </a:r>
            <a:endParaRPr lang="zh-CN" altLang="zh-CN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9" name="文本框 54"/>
          <p:cNvSpPr txBox="1">
            <a:spLocks noChangeArrowheads="1"/>
          </p:cNvSpPr>
          <p:nvPr/>
        </p:nvSpPr>
        <p:spPr bwMode="auto">
          <a:xfrm>
            <a:off x="8686796" y="3177051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材料控制无保障</a:t>
            </a:r>
            <a:endParaRPr lang="zh-CN" altLang="en-US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11" name="文本框 54"/>
          <p:cNvSpPr txBox="1">
            <a:spLocks noChangeArrowheads="1"/>
          </p:cNvSpPr>
          <p:nvPr/>
        </p:nvSpPr>
        <p:spPr bwMode="auto">
          <a:xfrm>
            <a:off x="1807206" y="5775471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安全意识相对薄弱</a:t>
            </a:r>
            <a:endParaRPr lang="zh-CN" altLang="en-US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12" name="文本框 54"/>
          <p:cNvSpPr txBox="1">
            <a:spLocks noChangeArrowheads="1"/>
          </p:cNvSpPr>
          <p:nvPr/>
        </p:nvSpPr>
        <p:spPr bwMode="auto">
          <a:xfrm>
            <a:off x="5145401" y="5775471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危险区域监管不严</a:t>
            </a:r>
            <a:endParaRPr lang="zh-CN" altLang="en-US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  <p:sp>
        <p:nvSpPr>
          <p:cNvPr id="13" name="文本框 54"/>
          <p:cNvSpPr txBox="1">
            <a:spLocks noChangeArrowheads="1"/>
          </p:cNvSpPr>
          <p:nvPr/>
        </p:nvSpPr>
        <p:spPr bwMode="auto">
          <a:xfrm>
            <a:off x="8551541" y="5776106"/>
            <a:ext cx="187658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3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rPr>
              <a:t>施工规范管理困难</a:t>
            </a:r>
            <a:endParaRPr lang="zh-CN" altLang="en-US" sz="1600" b="1" dirty="0">
              <a:solidFill>
                <a:schemeClr val="accent3"/>
              </a:solidFill>
              <a:latin typeface="华文细黑" panose="02010600040101010101" charset="-122"/>
              <a:ea typeface="华文细黑" panose="0201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方案特点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291080" y="2388235"/>
            <a:ext cx="7154545" cy="2867025"/>
            <a:chOff x="2831" y="3564"/>
            <a:chExt cx="11267" cy="4515"/>
          </a:xfrm>
        </p:grpSpPr>
        <p:cxnSp>
          <p:nvCxnSpPr>
            <p:cNvPr id="31" name="MH_Other_1"/>
            <p:cNvCxnSpPr/>
            <p:nvPr>
              <p:custDataLst>
                <p:tags r:id="rId4"/>
              </p:custDataLst>
            </p:nvPr>
          </p:nvCxnSpPr>
          <p:spPr>
            <a:xfrm>
              <a:off x="3183" y="4185"/>
              <a:ext cx="378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H_Other_2"/>
            <p:cNvCxnSpPr/>
            <p:nvPr>
              <p:custDataLst>
                <p:tags r:id="rId5"/>
              </p:custDataLst>
            </p:nvPr>
          </p:nvCxnSpPr>
          <p:spPr>
            <a:xfrm>
              <a:off x="10229" y="4844"/>
              <a:ext cx="367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MH_Other_3"/>
            <p:cNvCxnSpPr/>
            <p:nvPr>
              <p:custDataLst>
                <p:tags r:id="rId6"/>
              </p:custDataLst>
            </p:nvPr>
          </p:nvCxnSpPr>
          <p:spPr>
            <a:xfrm>
              <a:off x="2831" y="6382"/>
              <a:ext cx="357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H_Other_4"/>
            <p:cNvCxnSpPr/>
            <p:nvPr>
              <p:custDataLst>
                <p:tags r:id="rId7"/>
              </p:custDataLst>
            </p:nvPr>
          </p:nvCxnSpPr>
          <p:spPr>
            <a:xfrm>
              <a:off x="8824" y="7604"/>
              <a:ext cx="367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3"/>
            <p:cNvGrpSpPr/>
            <p:nvPr/>
          </p:nvGrpSpPr>
          <p:grpSpPr>
            <a:xfrm rot="0">
              <a:off x="6385" y="4035"/>
              <a:ext cx="4231" cy="4044"/>
              <a:chOff x="3131215" y="1347614"/>
              <a:chExt cx="2749670" cy="2627042"/>
            </a:xfrm>
          </p:grpSpPr>
          <p:sp>
            <p:nvSpPr>
              <p:cNvPr id="11" name="MH_SubTitle_1"/>
              <p:cNvSpPr/>
              <p:nvPr>
                <p:custDataLst>
                  <p:tags r:id="rId8"/>
                </p:custDataLst>
              </p:nvPr>
            </p:nvSpPr>
            <p:spPr>
              <a:xfrm rot="18218127">
                <a:off x="3865819" y="1162291"/>
                <a:ext cx="1053707" cy="1424354"/>
              </a:xfrm>
              <a:custGeom>
                <a:avLst/>
                <a:gdLst>
                  <a:gd name="connsiteX0" fmla="*/ 495300 w 1250950"/>
                  <a:gd name="connsiteY0" fmla="*/ 0 h 1511300"/>
                  <a:gd name="connsiteX1" fmla="*/ 1250950 w 1250950"/>
                  <a:gd name="connsiteY1" fmla="*/ 755650 h 1511300"/>
                  <a:gd name="connsiteX2" fmla="*/ 495300 w 1250950"/>
                  <a:gd name="connsiteY2" fmla="*/ 1511300 h 1511300"/>
                  <a:gd name="connsiteX3" fmla="*/ 72809 w 1250950"/>
                  <a:gd name="connsiteY3" fmla="*/ 1382247 h 1511300"/>
                  <a:gd name="connsiteX4" fmla="*/ 0 w 1250950"/>
                  <a:gd name="connsiteY4" fmla="*/ 1322174 h 1511300"/>
                  <a:gd name="connsiteX5" fmla="*/ 39025 w 1250950"/>
                  <a:gd name="connsiteY5" fmla="*/ 1289975 h 1511300"/>
                  <a:gd name="connsiteX6" fmla="*/ 260350 w 1250950"/>
                  <a:gd name="connsiteY6" fmla="*/ 755650 h 1511300"/>
                  <a:gd name="connsiteX7" fmla="*/ 39025 w 1250950"/>
                  <a:gd name="connsiteY7" fmla="*/ 221325 h 1511300"/>
                  <a:gd name="connsiteX8" fmla="*/ 0 w 1250950"/>
                  <a:gd name="connsiteY8" fmla="*/ 189126 h 1511300"/>
                  <a:gd name="connsiteX9" fmla="*/ 72809 w 1250950"/>
                  <a:gd name="connsiteY9" fmla="*/ 129053 h 1511300"/>
                  <a:gd name="connsiteX10" fmla="*/ 495300 w 1250950"/>
                  <a:gd name="connsiteY10" fmla="*/ 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950" h="1511300">
                    <a:moveTo>
                      <a:pt x="495300" y="0"/>
                    </a:moveTo>
                    <a:cubicBezTo>
                      <a:pt x="912634" y="0"/>
                      <a:pt x="1250950" y="338316"/>
                      <a:pt x="1250950" y="755650"/>
                    </a:cubicBezTo>
                    <a:cubicBezTo>
                      <a:pt x="1250950" y="1172984"/>
                      <a:pt x="912634" y="1511300"/>
                      <a:pt x="495300" y="1511300"/>
                    </a:cubicBezTo>
                    <a:cubicBezTo>
                      <a:pt x="338800" y="1511300"/>
                      <a:pt x="193412" y="1463724"/>
                      <a:pt x="72809" y="1382247"/>
                    </a:cubicBezTo>
                    <a:lnTo>
                      <a:pt x="0" y="1322174"/>
                    </a:lnTo>
                    <a:lnTo>
                      <a:pt x="39025" y="1289975"/>
                    </a:lnTo>
                    <a:cubicBezTo>
                      <a:pt x="175771" y="1153230"/>
                      <a:pt x="260350" y="964317"/>
                      <a:pt x="260350" y="755650"/>
                    </a:cubicBezTo>
                    <a:cubicBezTo>
                      <a:pt x="260350" y="546983"/>
                      <a:pt x="175771" y="358071"/>
                      <a:pt x="39025" y="221325"/>
                    </a:cubicBezTo>
                    <a:lnTo>
                      <a:pt x="0" y="189126"/>
                    </a:lnTo>
                    <a:lnTo>
                      <a:pt x="72809" y="129053"/>
                    </a:lnTo>
                    <a:cubicBezTo>
                      <a:pt x="193412" y="47576"/>
                      <a:pt x="338800" y="0"/>
                      <a:pt x="495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wrap="square" lIns="179944" tIns="0" rIns="0" bIns="0" rtlCol="0" anchor="ctr">
                <a:normAutofit/>
              </a:bodyPr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" name="MH_SubTitle_2"/>
              <p:cNvSpPr/>
              <p:nvPr>
                <p:custDataLst>
                  <p:tags r:id="rId9"/>
                </p:custDataLst>
              </p:nvPr>
            </p:nvSpPr>
            <p:spPr>
              <a:xfrm rot="1955786">
                <a:off x="4767402" y="1863098"/>
                <a:ext cx="1113483" cy="1347889"/>
              </a:xfrm>
              <a:custGeom>
                <a:avLst/>
                <a:gdLst>
                  <a:gd name="connsiteX0" fmla="*/ 495300 w 1250950"/>
                  <a:gd name="connsiteY0" fmla="*/ 0 h 1511300"/>
                  <a:gd name="connsiteX1" fmla="*/ 1250950 w 1250950"/>
                  <a:gd name="connsiteY1" fmla="*/ 755650 h 1511300"/>
                  <a:gd name="connsiteX2" fmla="*/ 495300 w 1250950"/>
                  <a:gd name="connsiteY2" fmla="*/ 1511300 h 1511300"/>
                  <a:gd name="connsiteX3" fmla="*/ 72809 w 1250950"/>
                  <a:gd name="connsiteY3" fmla="*/ 1382247 h 1511300"/>
                  <a:gd name="connsiteX4" fmla="*/ 0 w 1250950"/>
                  <a:gd name="connsiteY4" fmla="*/ 1322174 h 1511300"/>
                  <a:gd name="connsiteX5" fmla="*/ 39025 w 1250950"/>
                  <a:gd name="connsiteY5" fmla="*/ 1289975 h 1511300"/>
                  <a:gd name="connsiteX6" fmla="*/ 260350 w 1250950"/>
                  <a:gd name="connsiteY6" fmla="*/ 755650 h 1511300"/>
                  <a:gd name="connsiteX7" fmla="*/ 39025 w 1250950"/>
                  <a:gd name="connsiteY7" fmla="*/ 221325 h 1511300"/>
                  <a:gd name="connsiteX8" fmla="*/ 0 w 1250950"/>
                  <a:gd name="connsiteY8" fmla="*/ 189126 h 1511300"/>
                  <a:gd name="connsiteX9" fmla="*/ 72809 w 1250950"/>
                  <a:gd name="connsiteY9" fmla="*/ 129053 h 1511300"/>
                  <a:gd name="connsiteX10" fmla="*/ 495300 w 1250950"/>
                  <a:gd name="connsiteY10" fmla="*/ 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950" h="1511300">
                    <a:moveTo>
                      <a:pt x="495300" y="0"/>
                    </a:moveTo>
                    <a:cubicBezTo>
                      <a:pt x="912634" y="0"/>
                      <a:pt x="1250950" y="338316"/>
                      <a:pt x="1250950" y="755650"/>
                    </a:cubicBezTo>
                    <a:cubicBezTo>
                      <a:pt x="1250950" y="1172984"/>
                      <a:pt x="912634" y="1511300"/>
                      <a:pt x="495300" y="1511300"/>
                    </a:cubicBezTo>
                    <a:cubicBezTo>
                      <a:pt x="338800" y="1511300"/>
                      <a:pt x="193412" y="1463724"/>
                      <a:pt x="72809" y="1382247"/>
                    </a:cubicBezTo>
                    <a:lnTo>
                      <a:pt x="0" y="1322174"/>
                    </a:lnTo>
                    <a:lnTo>
                      <a:pt x="39025" y="1289975"/>
                    </a:lnTo>
                    <a:cubicBezTo>
                      <a:pt x="175771" y="1153230"/>
                      <a:pt x="260350" y="964317"/>
                      <a:pt x="260350" y="755650"/>
                    </a:cubicBezTo>
                    <a:cubicBezTo>
                      <a:pt x="260350" y="546983"/>
                      <a:pt x="175771" y="358071"/>
                      <a:pt x="39025" y="221325"/>
                    </a:cubicBezTo>
                    <a:lnTo>
                      <a:pt x="0" y="189126"/>
                    </a:lnTo>
                    <a:lnTo>
                      <a:pt x="72809" y="129053"/>
                    </a:lnTo>
                    <a:cubicBezTo>
                      <a:pt x="193412" y="47576"/>
                      <a:pt x="338800" y="0"/>
                      <a:pt x="495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179944" tIns="0" rIns="0" bIns="0" rtlCol="0" anchor="ctr">
                <a:normAutofit/>
              </a:bodyPr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3" name="MH_SubTitle_3"/>
              <p:cNvSpPr/>
              <p:nvPr>
                <p:custDataLst>
                  <p:tags r:id="rId10"/>
                </p:custDataLst>
              </p:nvPr>
            </p:nvSpPr>
            <p:spPr>
              <a:xfrm rot="7109777">
                <a:off x="4148318" y="2735626"/>
                <a:ext cx="1053707" cy="1424354"/>
              </a:xfrm>
              <a:custGeom>
                <a:avLst/>
                <a:gdLst>
                  <a:gd name="connsiteX0" fmla="*/ 495300 w 1250950"/>
                  <a:gd name="connsiteY0" fmla="*/ 0 h 1511300"/>
                  <a:gd name="connsiteX1" fmla="*/ 1250950 w 1250950"/>
                  <a:gd name="connsiteY1" fmla="*/ 755650 h 1511300"/>
                  <a:gd name="connsiteX2" fmla="*/ 495300 w 1250950"/>
                  <a:gd name="connsiteY2" fmla="*/ 1511300 h 1511300"/>
                  <a:gd name="connsiteX3" fmla="*/ 72809 w 1250950"/>
                  <a:gd name="connsiteY3" fmla="*/ 1382247 h 1511300"/>
                  <a:gd name="connsiteX4" fmla="*/ 0 w 1250950"/>
                  <a:gd name="connsiteY4" fmla="*/ 1322174 h 1511300"/>
                  <a:gd name="connsiteX5" fmla="*/ 39025 w 1250950"/>
                  <a:gd name="connsiteY5" fmla="*/ 1289975 h 1511300"/>
                  <a:gd name="connsiteX6" fmla="*/ 260350 w 1250950"/>
                  <a:gd name="connsiteY6" fmla="*/ 755650 h 1511300"/>
                  <a:gd name="connsiteX7" fmla="*/ 39025 w 1250950"/>
                  <a:gd name="connsiteY7" fmla="*/ 221325 h 1511300"/>
                  <a:gd name="connsiteX8" fmla="*/ 0 w 1250950"/>
                  <a:gd name="connsiteY8" fmla="*/ 189126 h 1511300"/>
                  <a:gd name="connsiteX9" fmla="*/ 72809 w 1250950"/>
                  <a:gd name="connsiteY9" fmla="*/ 129053 h 1511300"/>
                  <a:gd name="connsiteX10" fmla="*/ 495300 w 1250950"/>
                  <a:gd name="connsiteY10" fmla="*/ 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950" h="1511300">
                    <a:moveTo>
                      <a:pt x="495300" y="0"/>
                    </a:moveTo>
                    <a:cubicBezTo>
                      <a:pt x="912634" y="0"/>
                      <a:pt x="1250950" y="338316"/>
                      <a:pt x="1250950" y="755650"/>
                    </a:cubicBezTo>
                    <a:cubicBezTo>
                      <a:pt x="1250950" y="1172984"/>
                      <a:pt x="912634" y="1511300"/>
                      <a:pt x="495300" y="1511300"/>
                    </a:cubicBezTo>
                    <a:cubicBezTo>
                      <a:pt x="338800" y="1511300"/>
                      <a:pt x="193412" y="1463724"/>
                      <a:pt x="72809" y="1382247"/>
                    </a:cubicBezTo>
                    <a:lnTo>
                      <a:pt x="0" y="1322174"/>
                    </a:lnTo>
                    <a:lnTo>
                      <a:pt x="39025" y="1289975"/>
                    </a:lnTo>
                    <a:cubicBezTo>
                      <a:pt x="175771" y="1153230"/>
                      <a:pt x="260350" y="964317"/>
                      <a:pt x="260350" y="755650"/>
                    </a:cubicBezTo>
                    <a:cubicBezTo>
                      <a:pt x="260350" y="546983"/>
                      <a:pt x="175771" y="358071"/>
                      <a:pt x="39025" y="221325"/>
                    </a:cubicBezTo>
                    <a:lnTo>
                      <a:pt x="0" y="189126"/>
                    </a:lnTo>
                    <a:lnTo>
                      <a:pt x="72809" y="129053"/>
                    </a:lnTo>
                    <a:cubicBezTo>
                      <a:pt x="193412" y="47576"/>
                      <a:pt x="338800" y="0"/>
                      <a:pt x="495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179944" tIns="0" rIns="0" bIns="0" rtlCol="0" anchor="ctr">
                <a:normAutofit/>
              </a:bodyPr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4" name="MH_SubTitle_4"/>
              <p:cNvSpPr/>
              <p:nvPr>
                <p:custDataLst>
                  <p:tags r:id="rId11"/>
                </p:custDataLst>
              </p:nvPr>
            </p:nvSpPr>
            <p:spPr>
              <a:xfrm rot="12790540">
                <a:off x="3131215" y="2123513"/>
                <a:ext cx="1113483" cy="1347889"/>
              </a:xfrm>
              <a:custGeom>
                <a:avLst/>
                <a:gdLst>
                  <a:gd name="connsiteX0" fmla="*/ 495300 w 1250950"/>
                  <a:gd name="connsiteY0" fmla="*/ 0 h 1511300"/>
                  <a:gd name="connsiteX1" fmla="*/ 1250950 w 1250950"/>
                  <a:gd name="connsiteY1" fmla="*/ 755650 h 1511300"/>
                  <a:gd name="connsiteX2" fmla="*/ 495300 w 1250950"/>
                  <a:gd name="connsiteY2" fmla="*/ 1511300 h 1511300"/>
                  <a:gd name="connsiteX3" fmla="*/ 72809 w 1250950"/>
                  <a:gd name="connsiteY3" fmla="*/ 1382247 h 1511300"/>
                  <a:gd name="connsiteX4" fmla="*/ 0 w 1250950"/>
                  <a:gd name="connsiteY4" fmla="*/ 1322174 h 1511300"/>
                  <a:gd name="connsiteX5" fmla="*/ 39025 w 1250950"/>
                  <a:gd name="connsiteY5" fmla="*/ 1289975 h 1511300"/>
                  <a:gd name="connsiteX6" fmla="*/ 260350 w 1250950"/>
                  <a:gd name="connsiteY6" fmla="*/ 755650 h 1511300"/>
                  <a:gd name="connsiteX7" fmla="*/ 39025 w 1250950"/>
                  <a:gd name="connsiteY7" fmla="*/ 221325 h 1511300"/>
                  <a:gd name="connsiteX8" fmla="*/ 0 w 1250950"/>
                  <a:gd name="connsiteY8" fmla="*/ 189126 h 1511300"/>
                  <a:gd name="connsiteX9" fmla="*/ 72809 w 1250950"/>
                  <a:gd name="connsiteY9" fmla="*/ 129053 h 1511300"/>
                  <a:gd name="connsiteX10" fmla="*/ 495300 w 1250950"/>
                  <a:gd name="connsiteY10" fmla="*/ 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950" h="1511300">
                    <a:moveTo>
                      <a:pt x="495300" y="0"/>
                    </a:moveTo>
                    <a:cubicBezTo>
                      <a:pt x="912634" y="0"/>
                      <a:pt x="1250950" y="338316"/>
                      <a:pt x="1250950" y="755650"/>
                    </a:cubicBezTo>
                    <a:cubicBezTo>
                      <a:pt x="1250950" y="1172984"/>
                      <a:pt x="912634" y="1511300"/>
                      <a:pt x="495300" y="1511300"/>
                    </a:cubicBezTo>
                    <a:cubicBezTo>
                      <a:pt x="338800" y="1511300"/>
                      <a:pt x="193412" y="1463724"/>
                      <a:pt x="72809" y="1382247"/>
                    </a:cubicBezTo>
                    <a:lnTo>
                      <a:pt x="0" y="1322174"/>
                    </a:lnTo>
                    <a:lnTo>
                      <a:pt x="39025" y="1289975"/>
                    </a:lnTo>
                    <a:cubicBezTo>
                      <a:pt x="175771" y="1153230"/>
                      <a:pt x="260350" y="964317"/>
                      <a:pt x="260350" y="755650"/>
                    </a:cubicBezTo>
                    <a:cubicBezTo>
                      <a:pt x="260350" y="546983"/>
                      <a:pt x="175771" y="358071"/>
                      <a:pt x="39025" y="221325"/>
                    </a:cubicBezTo>
                    <a:lnTo>
                      <a:pt x="0" y="189126"/>
                    </a:lnTo>
                    <a:lnTo>
                      <a:pt x="72809" y="129053"/>
                    </a:lnTo>
                    <a:cubicBezTo>
                      <a:pt x="193412" y="47576"/>
                      <a:pt x="338800" y="0"/>
                      <a:pt x="495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wrap="square" lIns="107967" tIns="0" rIns="0" bIns="0" rtlCol="0" anchor="ctr">
                <a:normAutofit/>
              </a:bodyPr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5" name="MH_Text_1"/>
            <p:cNvSpPr txBox="1"/>
            <p:nvPr>
              <p:custDataLst>
                <p:tags r:id="rId12"/>
              </p:custDataLst>
            </p:nvPr>
          </p:nvSpPr>
          <p:spPr>
            <a:xfrm>
              <a:off x="3722" y="3564"/>
              <a:ext cx="3126" cy="960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noAutofit/>
            </a:bodyPr>
            <a:p>
              <a:pPr algn="l" defTabSz="685165"/>
              <a:r>
                <a:rPr lang="en-US" altLang="zh-CN">
                  <a:solidFill>
                    <a:schemeClr val="bg2"/>
                  </a:solidFill>
                </a:rPr>
                <a:t>“</a:t>
              </a:r>
              <a:r>
                <a:rPr lang="zh-CN" altLang="zh-CN">
                  <a:solidFill>
                    <a:schemeClr val="bg2"/>
                  </a:solidFill>
                </a:rPr>
                <a:t>三员管理</a:t>
              </a:r>
              <a:r>
                <a:rPr lang="en-US" altLang="zh-CN">
                  <a:solidFill>
                    <a:schemeClr val="bg2"/>
                  </a:solidFill>
                </a:rPr>
                <a:t>”</a:t>
              </a:r>
              <a:endParaRPr lang="en-US" altLang="zh-CN">
                <a:solidFill>
                  <a:schemeClr val="bg2"/>
                </a:solidFill>
              </a:endParaRPr>
            </a:p>
            <a:p>
              <a:pPr algn="l" defTabSz="685165"/>
              <a:endParaRPr lang="en-US" altLang="zh-CN">
                <a:solidFill>
                  <a:schemeClr val="bg2"/>
                </a:solidFill>
              </a:endParaRPr>
            </a:p>
            <a:p>
              <a:pPr algn="l" defTabSz="685165"/>
              <a:r>
                <a:rPr lang="zh-CN" altLang="zh-CN">
                  <a:solidFill>
                    <a:schemeClr val="bg2"/>
                  </a:solidFill>
                </a:rPr>
                <a:t>劳务实名制管理</a:t>
              </a:r>
              <a:endParaRPr lang="zh-CN" altLang="zh-CN">
                <a:solidFill>
                  <a:schemeClr val="bg2"/>
                </a:solidFill>
              </a:endParaRPr>
            </a:p>
          </p:txBody>
        </p:sp>
        <p:sp>
          <p:nvSpPr>
            <p:cNvPr id="3" name="MH_Text_1"/>
            <p:cNvSpPr txBox="1"/>
            <p:nvPr>
              <p:custDataLst>
                <p:tags r:id="rId13"/>
              </p:custDataLst>
            </p:nvPr>
          </p:nvSpPr>
          <p:spPr>
            <a:xfrm>
              <a:off x="10774" y="4171"/>
              <a:ext cx="3324" cy="960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noAutofit/>
            </a:bodyPr>
            <a:p>
              <a:pPr algn="l" defTabSz="685165"/>
              <a:r>
                <a:rPr lang="zh-CN" altLang="zh-CN">
                  <a:solidFill>
                    <a:schemeClr val="bg2"/>
                  </a:solidFill>
                </a:rPr>
                <a:t>高支模、深基坑</a:t>
              </a:r>
              <a:endParaRPr lang="zh-CN" altLang="zh-CN">
                <a:solidFill>
                  <a:schemeClr val="bg2"/>
                </a:solidFill>
              </a:endParaRPr>
            </a:p>
            <a:p>
              <a:pPr algn="l" defTabSz="685165"/>
              <a:endParaRPr lang="zh-CN" altLang="zh-CN">
                <a:solidFill>
                  <a:schemeClr val="bg2"/>
                </a:solidFill>
              </a:endParaRPr>
            </a:p>
            <a:p>
              <a:pPr algn="l" defTabSz="685165"/>
              <a:r>
                <a:rPr lang="zh-CN" altLang="zh-CN">
                  <a:solidFill>
                    <a:schemeClr val="bg2"/>
                  </a:solidFill>
                </a:rPr>
                <a:t>危险区域严格监管</a:t>
              </a:r>
              <a:endParaRPr lang="zh-CN" altLang="zh-CN">
                <a:solidFill>
                  <a:schemeClr val="bg2"/>
                </a:solidFill>
              </a:endParaRPr>
            </a:p>
          </p:txBody>
        </p:sp>
        <p:sp>
          <p:nvSpPr>
            <p:cNvPr id="4" name="MH_Text_1"/>
            <p:cNvSpPr txBox="1"/>
            <p:nvPr>
              <p:custDataLst>
                <p:tags r:id="rId14"/>
              </p:custDataLst>
            </p:nvPr>
          </p:nvSpPr>
          <p:spPr>
            <a:xfrm>
              <a:off x="2832" y="5670"/>
              <a:ext cx="3347" cy="960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noAutofit/>
            </a:bodyPr>
            <a:p>
              <a:pPr algn="l" defTabSz="685165"/>
              <a:r>
                <a:rPr lang="zh-CN" altLang="en-US">
                  <a:solidFill>
                    <a:schemeClr val="bg2"/>
                  </a:solidFill>
                </a:rPr>
                <a:t>进度在线巡检</a:t>
              </a:r>
              <a:endParaRPr lang="zh-CN" altLang="en-US">
                <a:solidFill>
                  <a:schemeClr val="bg2"/>
                </a:solidFill>
              </a:endParaRPr>
            </a:p>
            <a:p>
              <a:pPr algn="l" defTabSz="685165"/>
              <a:endParaRPr lang="zh-CN" altLang="en-US">
                <a:solidFill>
                  <a:schemeClr val="bg2"/>
                </a:solidFill>
              </a:endParaRPr>
            </a:p>
            <a:p>
              <a:pPr algn="l" defTabSz="685165"/>
              <a:r>
                <a:rPr lang="zh-CN" altLang="en-US">
                  <a:solidFill>
                    <a:schemeClr val="bg2"/>
                  </a:solidFill>
                </a:rPr>
                <a:t>施工全程实时监控</a:t>
              </a: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5" name="MH_Text_1"/>
            <p:cNvSpPr txBox="1"/>
            <p:nvPr>
              <p:custDataLst>
                <p:tags r:id="rId15"/>
              </p:custDataLst>
            </p:nvPr>
          </p:nvSpPr>
          <p:spPr>
            <a:xfrm>
              <a:off x="10229" y="6913"/>
              <a:ext cx="3400" cy="960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noAutofit/>
            </a:bodyPr>
            <a:p>
              <a:pPr algn="l" defTabSz="685165"/>
              <a:r>
                <a:rPr lang="zh-CN" altLang="zh-CN">
                  <a:solidFill>
                    <a:schemeClr val="bg2"/>
                  </a:solidFill>
                </a:rPr>
                <a:t>材料控制监管</a:t>
              </a:r>
              <a:endParaRPr lang="zh-CN" altLang="zh-CN">
                <a:solidFill>
                  <a:schemeClr val="bg2"/>
                </a:solidFill>
              </a:endParaRPr>
            </a:p>
            <a:p>
              <a:pPr algn="l" defTabSz="685165"/>
              <a:endParaRPr lang="zh-CN" altLang="zh-CN">
                <a:solidFill>
                  <a:schemeClr val="bg2"/>
                </a:solidFill>
              </a:endParaRPr>
            </a:p>
            <a:p>
              <a:pPr algn="l" defTabSz="685165"/>
              <a:r>
                <a:rPr lang="zh-CN" altLang="zh-CN">
                  <a:solidFill>
                    <a:schemeClr val="bg2"/>
                  </a:solidFill>
                </a:rPr>
                <a:t>施工区域周界防范</a:t>
              </a:r>
              <a:endParaRPr lang="zh-CN" altLang="zh-CN">
                <a:solidFill>
                  <a:schemeClr val="bg2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1620" y="4697730"/>
            <a:ext cx="2372995" cy="1508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" y="1091565"/>
            <a:ext cx="2359660" cy="1600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7485" y="1091565"/>
            <a:ext cx="2737485" cy="16363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05570" y="4335145"/>
            <a:ext cx="2515235" cy="178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智慧工地系统</a:t>
            </a:r>
            <a:endParaRPr lang="en-US" alt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45" y="1049020"/>
            <a:ext cx="901001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劳务人员实名制管理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" y="2033270"/>
            <a:ext cx="6816090" cy="4030345"/>
          </a:xfrm>
          <a:prstGeom prst="rect">
            <a:avLst/>
          </a:prstGeom>
        </p:spPr>
      </p:pic>
      <p:sp>
        <p:nvSpPr>
          <p:cNvPr id="17" name="文本框 10"/>
          <p:cNvSpPr txBox="1"/>
          <p:nvPr/>
        </p:nvSpPr>
        <p:spPr>
          <a:xfrm>
            <a:off x="9273540" y="2709545"/>
            <a:ext cx="1635125" cy="729615"/>
          </a:xfrm>
          <a:prstGeom prst="rect">
            <a:avLst/>
          </a:prstGeom>
          <a:solidFill>
            <a:srgbClr val="2E75B6"/>
          </a:solidFill>
          <a:ln w="6350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FEW6133F01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闸机人脸识别终端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7895" y="1227455"/>
            <a:ext cx="6166485" cy="982980"/>
            <a:chOff x="12789" y="2901"/>
            <a:chExt cx="7691" cy="1548"/>
          </a:xfrm>
        </p:grpSpPr>
        <p:sp>
          <p:nvSpPr>
            <p:cNvPr id="41" name="等腰三角形 40"/>
            <p:cNvSpPr>
              <a:spLocks noChangeAspect="1" noChangeArrowheads="1"/>
            </p:cNvSpPr>
            <p:nvPr/>
          </p:nvSpPr>
          <p:spPr bwMode="auto">
            <a:xfrm rot="16200000" flipV="1">
              <a:off x="12754" y="3043"/>
              <a:ext cx="500" cy="431"/>
            </a:xfrm>
            <a:prstGeom prst="triangle">
              <a:avLst>
                <a:gd name="adj" fmla="val 50000"/>
              </a:avLst>
            </a:prstGeom>
            <a:solidFill>
              <a:srgbClr val="30B9C3"/>
            </a:solidFill>
            <a:ln>
              <a:noFill/>
            </a:ln>
          </p:spPr>
          <p:txBody>
            <a:bodyPr lIns="68571" tIns="34286" rIns="68571" bIns="3428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3375" y="2901"/>
              <a:ext cx="7105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以人为本，配合门禁考勤功能，有效管理现场的劳务工作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杜绝非工作人员随意进入工地，建设平安工地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安全帽管理，减少事故的发生，确保安全生产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160" y="1195070"/>
            <a:ext cx="1136015" cy="24110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 bwMode="auto">
          <a:xfrm>
            <a:off x="8021949" y="3702685"/>
            <a:ext cx="2706371" cy="2466341"/>
            <a:chOff x="696505" y="2698686"/>
            <a:chExt cx="1520223" cy="1880728"/>
          </a:xfrm>
        </p:grpSpPr>
        <p:sp>
          <p:nvSpPr>
            <p:cNvPr id="12" name="矩形 11"/>
            <p:cNvSpPr/>
            <p:nvPr/>
          </p:nvSpPr>
          <p:spPr>
            <a:xfrm>
              <a:off x="702572" y="2698686"/>
              <a:ext cx="1503458" cy="1880728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96505" y="2753403"/>
              <a:ext cx="1520223" cy="177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安全帽检测，未佩戴不允许进场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深度学习高精准度人脸识别算法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(1W/2W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人脸库</a:t>
              </a:r>
              <a:r>
                <a:rPr lang="zh-CN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版本可选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)</a:t>
              </a:r>
              <a:endParaRPr lang="en-US" altLang="zh-CN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4G  / WIFI 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传输 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/ GPS 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可选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身份证识别 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/ IC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卡模块可选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报警输出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 / 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韦根输出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识别结果语音播报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规范施工实时监管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37895" y="1227455"/>
            <a:ext cx="6166485" cy="982980"/>
            <a:chOff x="12789" y="2901"/>
            <a:chExt cx="7691" cy="1548"/>
          </a:xfrm>
        </p:grpSpPr>
        <p:sp>
          <p:nvSpPr>
            <p:cNvPr id="41" name="等腰三角形 40"/>
            <p:cNvSpPr>
              <a:spLocks noChangeAspect="1" noChangeArrowheads="1"/>
            </p:cNvSpPr>
            <p:nvPr/>
          </p:nvSpPr>
          <p:spPr bwMode="auto">
            <a:xfrm rot="16200000" flipV="1">
              <a:off x="12754" y="3043"/>
              <a:ext cx="500" cy="431"/>
            </a:xfrm>
            <a:prstGeom prst="triangle">
              <a:avLst>
                <a:gd name="adj" fmla="val 50000"/>
              </a:avLst>
            </a:prstGeom>
            <a:solidFill>
              <a:srgbClr val="30B9C3"/>
            </a:solidFill>
            <a:ln>
              <a:noFill/>
            </a:ln>
          </p:spPr>
          <p:txBody>
            <a:bodyPr lIns="68571" tIns="34286" rIns="68571" bIns="3428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3375" y="2901"/>
              <a:ext cx="7105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对施工现场人员实时监控分析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未按要求佩戴安全帽将实时声光报警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有效防范安全事故的发生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17" name="文本框 10"/>
          <p:cNvSpPr txBox="1"/>
          <p:nvPr/>
        </p:nvSpPr>
        <p:spPr>
          <a:xfrm>
            <a:off x="9273540" y="2709545"/>
            <a:ext cx="1722120" cy="729615"/>
          </a:xfrm>
          <a:prstGeom prst="rect">
            <a:avLst/>
          </a:prstGeom>
          <a:solidFill>
            <a:srgbClr val="2E75B6"/>
          </a:solidFill>
          <a:ln w="6350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W6235IHZ79F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智能高清摄像机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8032750" y="3702685"/>
            <a:ext cx="2875280" cy="2379980"/>
            <a:chOff x="702572" y="2698686"/>
            <a:chExt cx="1503458" cy="1814873"/>
          </a:xfrm>
        </p:grpSpPr>
        <p:sp>
          <p:nvSpPr>
            <p:cNvPr id="3" name="矩形 2"/>
            <p:cNvSpPr/>
            <p:nvPr/>
          </p:nvSpPr>
          <p:spPr>
            <a:xfrm>
              <a:off x="702572" y="2698686"/>
              <a:ext cx="1503458" cy="181487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1085" y="2752920"/>
              <a:ext cx="1426426" cy="170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1920x1080@30fps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全高清视频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内置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AI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智能人员检测算法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安全帽佩戴实时检测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6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未按要求佩戴即时报警上报平台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支持自定义声音报警、灯光闪烁提示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IP66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防水防尘等级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2363470"/>
            <a:ext cx="5918200" cy="379793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900" y="1169670"/>
            <a:ext cx="2684145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重要岗位值班管理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37895" y="1227455"/>
            <a:ext cx="6166485" cy="982980"/>
            <a:chOff x="12789" y="2901"/>
            <a:chExt cx="7691" cy="1548"/>
          </a:xfrm>
        </p:grpSpPr>
        <p:sp>
          <p:nvSpPr>
            <p:cNvPr id="41" name="等腰三角形 40"/>
            <p:cNvSpPr>
              <a:spLocks noChangeAspect="1" noChangeArrowheads="1"/>
            </p:cNvSpPr>
            <p:nvPr/>
          </p:nvSpPr>
          <p:spPr bwMode="auto">
            <a:xfrm rot="16200000" flipV="1">
              <a:off x="12754" y="3043"/>
              <a:ext cx="500" cy="431"/>
            </a:xfrm>
            <a:prstGeom prst="triangle">
              <a:avLst>
                <a:gd name="adj" fmla="val 50000"/>
              </a:avLst>
            </a:prstGeom>
            <a:solidFill>
              <a:srgbClr val="30B9C3"/>
            </a:solidFill>
            <a:ln>
              <a:noFill/>
            </a:ln>
          </p:spPr>
          <p:txBody>
            <a:bodyPr lIns="68571" tIns="34286" rIns="68571" bIns="3428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3375" y="2901"/>
              <a:ext cx="7105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重要值班岗位在岗检测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值岗区域内无人员超时后触发报警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有效防止无人值守时监管疏漏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17" name="文本框 10"/>
          <p:cNvSpPr txBox="1"/>
          <p:nvPr/>
        </p:nvSpPr>
        <p:spPr>
          <a:xfrm>
            <a:off x="9273540" y="2709545"/>
            <a:ext cx="1722120" cy="729615"/>
          </a:xfrm>
          <a:prstGeom prst="rect">
            <a:avLst/>
          </a:prstGeom>
          <a:solidFill>
            <a:srgbClr val="2E75B6"/>
          </a:solidFill>
          <a:ln w="6350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W6235IHBB55A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智能高清摄像机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7985761" y="3702685"/>
            <a:ext cx="2969259" cy="2379980"/>
            <a:chOff x="678002" y="2698686"/>
            <a:chExt cx="1552599" cy="1814873"/>
          </a:xfrm>
        </p:grpSpPr>
        <p:sp>
          <p:nvSpPr>
            <p:cNvPr id="3" name="矩形 2"/>
            <p:cNvSpPr/>
            <p:nvPr/>
          </p:nvSpPr>
          <p:spPr>
            <a:xfrm>
              <a:off x="702572" y="2698686"/>
              <a:ext cx="1503458" cy="181487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8002" y="2737424"/>
              <a:ext cx="1552599" cy="17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1920x1080@30fps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全高清视频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内置</a:t>
              </a:r>
              <a:r>
                <a:rPr lang="en-US" altLang="zh-CN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AI</a:t>
              </a: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智能人员检测算法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6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zh-CN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可自定义检测区域、超时限制</a:t>
              </a:r>
              <a:endParaRPr lang="zh-CN" altLang="zh-CN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zh-CN" sz="16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人员离岗超时后即报警并上报平台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支持自定义声音报警、灯光闪烁提示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IP66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防水防尘等级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2361565"/>
            <a:ext cx="5843270" cy="3798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296035"/>
            <a:ext cx="1958340" cy="176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周界区域防范预警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37895" y="1227455"/>
            <a:ext cx="6166485" cy="982980"/>
            <a:chOff x="12789" y="2901"/>
            <a:chExt cx="7691" cy="1548"/>
          </a:xfrm>
        </p:grpSpPr>
        <p:sp>
          <p:nvSpPr>
            <p:cNvPr id="41" name="等腰三角形 40"/>
            <p:cNvSpPr>
              <a:spLocks noChangeAspect="1" noChangeArrowheads="1"/>
            </p:cNvSpPr>
            <p:nvPr/>
          </p:nvSpPr>
          <p:spPr bwMode="auto">
            <a:xfrm rot="16200000" flipV="1">
              <a:off x="12754" y="3043"/>
              <a:ext cx="500" cy="431"/>
            </a:xfrm>
            <a:prstGeom prst="triangle">
              <a:avLst>
                <a:gd name="adj" fmla="val 50000"/>
              </a:avLst>
            </a:prstGeom>
            <a:solidFill>
              <a:srgbClr val="30B9C3"/>
            </a:solidFill>
            <a:ln>
              <a:noFill/>
            </a:ln>
          </p:spPr>
          <p:txBody>
            <a:bodyPr lIns="68571" tIns="34286" rIns="68571" bIns="3428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3375" y="2901"/>
              <a:ext cx="7105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危险区域高危防范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项目现场周界闯入报警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对项目施工安全提供有力保障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17" name="文本框 10"/>
          <p:cNvSpPr txBox="1"/>
          <p:nvPr/>
        </p:nvSpPr>
        <p:spPr>
          <a:xfrm>
            <a:off x="9273540" y="2709545"/>
            <a:ext cx="1722120" cy="729615"/>
          </a:xfrm>
          <a:prstGeom prst="rect">
            <a:avLst/>
          </a:prstGeom>
          <a:solidFill>
            <a:srgbClr val="2E75B6"/>
          </a:solidFill>
          <a:ln w="6350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W6235IHBB55A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智能高清摄像机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7985761" y="3702685"/>
            <a:ext cx="2969259" cy="2379980"/>
            <a:chOff x="678002" y="2698686"/>
            <a:chExt cx="1552599" cy="1814873"/>
          </a:xfrm>
        </p:grpSpPr>
        <p:sp>
          <p:nvSpPr>
            <p:cNvPr id="3" name="矩形 2"/>
            <p:cNvSpPr/>
            <p:nvPr/>
          </p:nvSpPr>
          <p:spPr>
            <a:xfrm>
              <a:off x="702572" y="2698686"/>
              <a:ext cx="1503458" cy="181487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8002" y="2737424"/>
              <a:ext cx="1552599" cy="17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1920x1080@30fps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全高清视频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内置</a:t>
              </a:r>
              <a:r>
                <a:rPr lang="en-US" altLang="zh-CN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AI</a:t>
              </a: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智能人员检测算法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6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zh-CN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可自定义检测区域、行为规则</a:t>
              </a:r>
              <a:endParaRPr lang="en-US" altLang="zh-CN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zh-CN" sz="16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人员闯入后即报警并上报平台</a:t>
              </a:r>
              <a:endParaRPr lang="zh-CN" altLang="en-US" sz="1400" b="1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支持自定义声音报警、灯光闪烁提示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IP66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防水防尘等级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900" y="1169670"/>
            <a:ext cx="2684145" cy="1825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2303780"/>
            <a:ext cx="5808980" cy="384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5759" y="287256"/>
            <a:ext cx="7590354" cy="65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b="0">
                <a:latin typeface="+mn-lt"/>
                <a:ea typeface="+mn-ea"/>
                <a:cs typeface="+mn-cs"/>
                <a:sym typeface="+mn-ea"/>
              </a:rPr>
              <a:t>现场高清视频监控</a:t>
            </a:r>
            <a:endParaRPr lang="zh-CN" sz="2000" b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副标题 1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032750" y="6363970"/>
            <a:ext cx="3671570" cy="45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3765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3765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rgbClr val="C00000"/>
                </a:solidFill>
              </a:rPr>
              <a:t>Shenzhen FSAN Technology CO.,LTD.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D">
                  <a:alpha val="100000"/>
                </a:srgbClr>
              </a:clrFrom>
              <a:clrTo>
                <a:srgbClr val="FC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9925" y="649605"/>
            <a:ext cx="690880" cy="296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35" y="2459990"/>
            <a:ext cx="5955665" cy="36347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37895" y="1227455"/>
            <a:ext cx="6166485" cy="982980"/>
            <a:chOff x="12789" y="2901"/>
            <a:chExt cx="7691" cy="1548"/>
          </a:xfrm>
        </p:grpSpPr>
        <p:sp>
          <p:nvSpPr>
            <p:cNvPr id="41" name="等腰三角形 40"/>
            <p:cNvSpPr>
              <a:spLocks noChangeAspect="1" noChangeArrowheads="1"/>
            </p:cNvSpPr>
            <p:nvPr/>
          </p:nvSpPr>
          <p:spPr bwMode="auto">
            <a:xfrm rot="16200000" flipV="1">
              <a:off x="12754" y="3043"/>
              <a:ext cx="500" cy="431"/>
            </a:xfrm>
            <a:prstGeom prst="triangle">
              <a:avLst>
                <a:gd name="adj" fmla="val 50000"/>
              </a:avLst>
            </a:prstGeom>
            <a:solidFill>
              <a:srgbClr val="30B9C3"/>
            </a:solidFill>
            <a:ln>
              <a:noFill/>
            </a:ln>
          </p:spPr>
          <p:txBody>
            <a:bodyPr lIns="68571" tIns="34286" rIns="68571" bIns="3428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13375" y="2901"/>
              <a:ext cx="7105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采用远程视频巡查的方式，监管负责人可实时调取施工现场视频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及时有效杜绝不符合规范施工情况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微软雅黑" panose="020B0503020204020204" charset="-122"/>
                </a:rPr>
                <a:t>有效提升了对建筑工地施工安全的监管力度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6490" y="1071880"/>
            <a:ext cx="2183765" cy="2367280"/>
          </a:xfrm>
          <a:prstGeom prst="rect">
            <a:avLst/>
          </a:prstGeom>
        </p:spPr>
      </p:pic>
      <p:sp>
        <p:nvSpPr>
          <p:cNvPr id="17" name="文本框 10"/>
          <p:cNvSpPr txBox="1"/>
          <p:nvPr/>
        </p:nvSpPr>
        <p:spPr>
          <a:xfrm>
            <a:off x="9273540" y="2709545"/>
            <a:ext cx="1635125" cy="729615"/>
          </a:xfrm>
          <a:prstGeom prst="rect">
            <a:avLst/>
          </a:prstGeom>
          <a:solidFill>
            <a:srgbClr val="2E75B6"/>
          </a:solidFill>
          <a:ln w="6350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WD212-6302</a:t>
            </a:r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全高清红外高速球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8032750" y="3702685"/>
            <a:ext cx="2875280" cy="2379980"/>
            <a:chOff x="702572" y="2698686"/>
            <a:chExt cx="1503458" cy="1814873"/>
          </a:xfrm>
        </p:grpSpPr>
        <p:sp>
          <p:nvSpPr>
            <p:cNvPr id="3" name="矩形 2"/>
            <p:cNvSpPr/>
            <p:nvPr/>
          </p:nvSpPr>
          <p:spPr>
            <a:xfrm>
              <a:off x="702572" y="2698686"/>
              <a:ext cx="1503458" cy="181487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79261" y="2836734"/>
              <a:ext cx="1349956" cy="161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1920x1080@30fps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全高清视频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360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°水平旋转、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90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°垂直旋转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支持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255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个预置点，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组自定义巡航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夜视红外距离可达</a:t>
              </a: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150m</a:t>
              </a:r>
              <a:endParaRPr lang="en-US" altLang="zh-CN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20X / 30X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光学变倍可选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IP66</a:t>
              </a:r>
              <a:r>
                <a:rPr lang="zh-CN" altLang="en-US" sz="1200" dirty="0">
                  <a:solidFill>
                    <a:schemeClr val="tx1"/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  <a:sym typeface="+mn-lt"/>
                </a:rPr>
                <a:t>防水防尘等级</a:t>
              </a:r>
              <a:endParaRPr lang="zh-CN" altLang="en-US" sz="12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12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13.xml><?xml version="1.0" encoding="utf-8"?>
<p:tagLst xmlns:p="http://schemas.openxmlformats.org/presentationml/2006/main">
  <p:tag name="MH" val="20151104095458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51104095458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151104095458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51104095458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2"/>
</p:tagLst>
</file>

<file path=ppt/tags/tag19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</p:tagLst>
</file>

<file path=ppt/tags/tag20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4"/>
</p:tagLst>
</file>

<file path=ppt/tags/tag21.xml><?xml version="1.0" encoding="utf-8"?>
<p:tagLst xmlns:p="http://schemas.openxmlformats.org/presentationml/2006/main">
  <p:tag name="MH" val="20151104095458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51104095458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151104095458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104095458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26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27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28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29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3.xml><?xml version="1.0" encoding="utf-8"?>
<p:tagLst xmlns:p="http://schemas.openxmlformats.org/presentationml/2006/main">
  <p:tag name="KSO_WM_TEMPLATE_CATEGORY" val="custom"/>
  <p:tag name="KSO_WM_TEMPLATE_INDEX" val="20186701"/>
  <p:tag name="KSO_WM_TAG_VERSION" val="1.0"/>
  <p:tag name="KSO_WM_TEMPLATE_THUMBS_INDEX" val="1、2、3、4、5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31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32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33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34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35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36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37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ags/tag38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39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5*a*1"/>
  <p:tag name="KSO_WM_UNIT_LAYERLEVEL" val="1"/>
  <p:tag name="KSO_WM_UNIT_VALUE" val="3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添加SLOGAN_x000B_或结束语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6701_1*i*5"/>
  <p:tag name="KSO_WM_TEMPLATE_CATEGORY" val="custom"/>
  <p:tag name="KSO_WM_TEMPLATE_INDEX" val="20186701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f"/>
  <p:tag name="KSO_WM_UNIT_INDEX" val="1"/>
  <p:tag name="KSO_WM_UNIT_ID" val="custom20186701_5*f*1"/>
  <p:tag name="KSO_WM_UNIT_LAYERLEVEL" val="1"/>
  <p:tag name="KSO_WM_UNIT_VALUE" val="26"/>
  <p:tag name="KSO_WM_UNIT_HIGHLIGHT" val="0"/>
  <p:tag name="KSO_WM_UNIT_COMPATIBLE" val="0"/>
  <p:tag name="KSO_WM_UNIT_CLEAR" val="0"/>
  <p:tag name="KSO_WM_BEAUTIFY_FLAG" val="#wm#"/>
  <p:tag name="KSO_WM_UNIT_PRESET_TEXT" val="公司与署名"/>
</p:tagLst>
</file>

<file path=ppt/tags/tag41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f"/>
  <p:tag name="KSO_WM_UNIT_INDEX" val="2"/>
  <p:tag name="KSO_WM_UNIT_ID" val="custom20186701_5*f*2"/>
  <p:tag name="KSO_WM_UNIT_LAYERLEVEL" val="1"/>
  <p:tag name="KSO_WM_UNIT_VALUE" val="26"/>
  <p:tag name="KSO_WM_UNIT_HIGHLIGHT" val="0"/>
  <p:tag name="KSO_WM_UNIT_COMPATIBLE" val="0"/>
  <p:tag name="KSO_WM_UNIT_CLEAR" val="0"/>
  <p:tag name="KSO_WM_BEAUTIFY_FLAG" val="#wm#"/>
  <p:tag name="KSO_WM_UNIT_PRESET_TEXT" val="www.wps.cn"/>
</p:tagLst>
</file>

<file path=ppt/tags/tag42.xml><?xml version="1.0" encoding="utf-8"?>
<p:tagLst xmlns:p="http://schemas.openxmlformats.org/presentationml/2006/main">
  <p:tag name="KSO_WM_TEMPLATE_CATEGORY" val="custom"/>
  <p:tag name="KSO_WM_TEMPLATE_INDEX" val="20186701"/>
  <p:tag name="KSO_WM_TAG_VERSION" val="1.0"/>
  <p:tag name="KSO_WM_SLIDE_ID" val="custom20186701_5"/>
  <p:tag name="KSO_WM_SLIDE_INDEX" val="5"/>
  <p:tag name="KSO_WM_SLIDE_ITEM_CNT" val="3"/>
  <p:tag name="KSO_WM_SLIDE_LAYOUT" val="a_f"/>
  <p:tag name="KSO_WM_SLIDE_LAYOUT_CNT" val="1_2"/>
  <p:tag name="KSO_WM_SLIDE_TYPE" val="endPage"/>
  <p:tag name="KSO_WM_SLIDE_SUBTYPE" val="pureTxt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6701_1*i*6"/>
  <p:tag name="KSO_WM_TEMPLATE_CATEGORY" val="custom"/>
  <p:tag name="KSO_WM_TEMPLATE_INDEX" val="20186701"/>
  <p:tag name="KSO_WM_UNIT_INDEX" val="6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b"/>
  <p:tag name="KSO_WM_UNIT_INDEX" val="1"/>
  <p:tag name="KSO_WM_UNIT_ID" val="custom20186701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DESIGNED BY WPS™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商业幻灯片主题模板"/>
</p:tagLst>
</file>

<file path=ppt/tags/tag8.xml><?xml version="1.0" encoding="utf-8"?>
<p:tagLst xmlns:p="http://schemas.openxmlformats.org/presentationml/2006/main">
  <p:tag name="KSO_WM_TEMPLATE_CATEGORY" val="custom"/>
  <p:tag name="KSO_WM_TEMPLATE_INDEX" val="20186701"/>
  <p:tag name="KSO_WM_TAG_VERSION" val="1.0"/>
  <p:tag name="KSO_WM_SLIDE_ID" val="custom20186701_1"/>
  <p:tag name="KSO_WM_SLIDE_INDEX" val="1"/>
  <p:tag name="KSO_WM_SLIDE_ITEM_CNT" val="2"/>
  <p:tag name="KSO_WM_SLIDE_LAYOUT" val="a_b"/>
  <p:tag name="KSO_WM_SLIDE_LAYOUT_CNT" val="1_1"/>
  <p:tag name="KSO_WM_SLIDE_TYPE" val="title"/>
  <p:tag name="KSO_WM_SLIDE_SUBTYPE" val="pureTxt"/>
  <p:tag name="KSO_WM_TEMPLATE_THUMBS_INDEX" val="1、2、3、4、5、"/>
  <p:tag name="KSO_WM_BEAUTIFY_FLAG" val="#wm#"/>
  <p:tag name="KSO_WM_SLIDE_MODEL_TYPE" val="cover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86701"/>
  <p:tag name="KSO_WM_UNIT_TYPE" val="a"/>
  <p:tag name="KSO_WM_UNIT_INDEX" val="1"/>
  <p:tag name="KSO_WM_UNIT_ID" val="custom2018670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HEADER HERE"/>
</p:tagLst>
</file>

<file path=ppt/theme/theme1.xml><?xml version="1.0" encoding="utf-8"?>
<a:theme xmlns:a="http://schemas.openxmlformats.org/drawingml/2006/main" name="1_主题5">
  <a:themeElements>
    <a:clrScheme name="slidepower">
      <a:dk1>
        <a:srgbClr val="000000"/>
      </a:dk1>
      <a:lt1>
        <a:srgbClr val="FFFFFF"/>
      </a:lt1>
      <a:dk2>
        <a:srgbClr val="354B5E"/>
      </a:dk2>
      <a:lt2>
        <a:srgbClr val="D74B4B"/>
      </a:lt2>
      <a:accent1>
        <a:srgbClr val="354B5E"/>
      </a:accent1>
      <a:accent2>
        <a:srgbClr val="D74B4B"/>
      </a:accent2>
      <a:accent3>
        <a:srgbClr val="2192BC"/>
      </a:accent3>
      <a:accent4>
        <a:srgbClr val="A7AA9D"/>
      </a:accent4>
      <a:accent5>
        <a:srgbClr val="475F77"/>
      </a:accent5>
      <a:accent6>
        <a:srgbClr val="BFBFBF"/>
      </a:accent6>
      <a:hlink>
        <a:srgbClr val="D74B4B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depower">
    <a:dk1>
      <a:srgbClr val="000000"/>
    </a:dk1>
    <a:lt1>
      <a:srgbClr val="FFFFFF"/>
    </a:lt1>
    <a:dk2>
      <a:srgbClr val="354B5E"/>
    </a:dk2>
    <a:lt2>
      <a:srgbClr val="D74B4B"/>
    </a:lt2>
    <a:accent1>
      <a:srgbClr val="354B5E"/>
    </a:accent1>
    <a:accent2>
      <a:srgbClr val="D74B4B"/>
    </a:accent2>
    <a:accent3>
      <a:srgbClr val="2192BC"/>
    </a:accent3>
    <a:accent4>
      <a:srgbClr val="A7AA9D"/>
    </a:accent4>
    <a:accent5>
      <a:srgbClr val="475F77"/>
    </a:accent5>
    <a:accent6>
      <a:srgbClr val="BFBFBF"/>
    </a:accent6>
    <a:hlink>
      <a:srgbClr val="D74B4B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WPS 演示</Application>
  <PresentationFormat>宽屏</PresentationFormat>
  <Paragraphs>193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Impact</vt:lpstr>
      <vt:lpstr>MS Gothic</vt:lpstr>
      <vt:lpstr>Meiryo UI</vt:lpstr>
      <vt:lpstr>微软雅黑</vt:lpstr>
      <vt:lpstr>华文细黑</vt:lpstr>
      <vt:lpstr>幼圆</vt:lpstr>
      <vt:lpstr>Calibri</vt:lpstr>
      <vt:lpstr>Wingdings</vt:lpstr>
      <vt:lpstr>1_主题5</vt:lpstr>
      <vt:lpstr>新产品Roadmap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Fhtech12</cp:lastModifiedBy>
  <cp:revision>303</cp:revision>
  <dcterms:created xsi:type="dcterms:W3CDTF">2015-05-05T08:02:00Z</dcterms:created>
  <dcterms:modified xsi:type="dcterms:W3CDTF">2019-10-24T11:28:09Z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  <property fmtid="{D5CDD505-2E9C-101B-9397-08002B2CF9AE}" pid="3" name="KSORubyTemplateID">
    <vt:lpwstr>13</vt:lpwstr>
  </property>
</Properties>
</file>